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0" r:id="rId4"/>
    <p:sldId id="259" r:id="rId5"/>
    <p:sldId id="291" r:id="rId6"/>
    <p:sldId id="260" r:id="rId7"/>
    <p:sldId id="271" r:id="rId8"/>
    <p:sldId id="284" r:id="rId9"/>
    <p:sldId id="285" r:id="rId10"/>
    <p:sldId id="286" r:id="rId11"/>
    <p:sldId id="287" r:id="rId12"/>
    <p:sldId id="288" r:id="rId13"/>
    <p:sldId id="289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4" autoAdjust="0"/>
    <p:restoredTop sz="88889" autoAdjust="0"/>
  </p:normalViewPr>
  <p:slideViewPr>
    <p:cSldViewPr snapToGrid="0">
      <p:cViewPr varScale="1">
        <p:scale>
          <a:sx n="141" d="100"/>
          <a:sy n="141" d="100"/>
        </p:scale>
        <p:origin x="3192" y="150"/>
      </p:cViewPr>
      <p:guideLst/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6B5D-442B-48C1-A93F-A61CACCEA60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492F-9BAF-4168-83B8-E28C3CB53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מספר חוזים פתוחים</a:t>
            </a:r>
          </a:p>
          <a:p>
            <a:pPr marL="228600" indent="-228600">
              <a:buAutoNum type="arabicPeriod"/>
            </a:pPr>
            <a:r>
              <a:rPr lang="he-IL" dirty="0"/>
              <a:t>שינוי בהפרש שגדול מ-15אלף לפחות</a:t>
            </a:r>
          </a:p>
          <a:p>
            <a:pPr marL="228600" indent="-228600">
              <a:buAutoNum type="arabicPeriod"/>
            </a:pPr>
            <a:r>
              <a:rPr lang="he-IL" dirty="0"/>
              <a:t>מאזן לונג-שורט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3F09679E-B3C0-DDE3-C7AD-EC6DB9662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578842-CE7E-6D94-619F-D6A787E55F9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2942175B-A385-957F-16A2-B3F8941C7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64EED-BBDE-9659-912B-4278A85D5E42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21A7EB64-E04D-F099-D9E3-B890419BD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288F0-6E87-A7F7-C6A6-74CEA4C4060B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CD960259-0AE9-4E58-594B-0BF66F318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839A4E-B255-C639-BFBA-06D1F6EB9604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515A7548-69E8-2033-09B2-6E9A389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7256B8-0217-63CB-825A-F36EBAFCA156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9F41C806-B6CB-2007-CFD4-8D669BE92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D93106-14D0-4D2E-1D47-7272D7846685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logo of a bird&#10;&#10;Description automatically generated">
            <a:extLst>
              <a:ext uri="{FF2B5EF4-FFF2-40B4-BE49-F238E27FC236}">
                <a16:creationId xmlns:a16="http://schemas.microsoft.com/office/drawing/2014/main" id="{60B8ED33-DEA3-5DBF-A149-823291B46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3CDDC-AE49-2329-371D-CA87F4D1EC28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D3AA81D0-6D5F-C92B-21C6-F9C4A4D8A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21F05-D575-95D1-1838-915D50C0AAA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logo of a bird&#10;&#10;Description automatically generated">
            <a:extLst>
              <a:ext uri="{FF2B5EF4-FFF2-40B4-BE49-F238E27FC236}">
                <a16:creationId xmlns:a16="http://schemas.microsoft.com/office/drawing/2014/main" id="{F060BCC1-4129-B9DF-F43B-E7AB46E44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B64BBC-3336-26BE-E11C-C7AEA93CAA1A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66208597-3F61-A98F-D269-2D6ABD642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F3BBE9-827F-7D53-FA4C-B6EEBA04B1F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0EAF7A1B-72C0-67A6-4FF8-EB6367BBF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6/8/2025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ird with wings spread out&#10;&#10;Description automatically generated">
            <a:extLst>
              <a:ext uri="{FF2B5EF4-FFF2-40B4-BE49-F238E27FC236}">
                <a16:creationId xmlns:a16="http://schemas.microsoft.com/office/drawing/2014/main" id="{EC3811EC-9802-C705-DF7D-49FCED031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3162300"/>
            <a:ext cx="5391150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BC823-D915-9962-B3F3-B6F165BDB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סקירה שבועית</a:t>
            </a:r>
            <a:b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</a:br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שוק מט"ח</a:t>
            </a:r>
            <a:endParaRPr lang="en-US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19D46-D39D-2E92-2685-48A46EA51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08</a:t>
            </a:r>
            <a:r>
              <a:rPr lang="en-US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/0</a:t>
            </a:r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6</a:t>
            </a:r>
            <a:r>
              <a:rPr lang="en-US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/2025</a:t>
            </a:r>
            <a:endParaRPr lang="he-IL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6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E7F3-504F-4B6E-19F6-E438313E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73C2-9755-EC8B-546D-37865460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פרנק (</a:t>
            </a:r>
            <a:r>
              <a:rPr lang="en-US" dirty="0"/>
              <a:t>CHF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0EC5DDC-46A8-6478-9A5E-32A4CCE3F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4988"/>
            <a:ext cx="5181600" cy="5483012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תקועה, ואנחנו בשיא של הטווח השנתי. </a:t>
            </a:r>
          </a:p>
          <a:p>
            <a:pPr algn="r" rtl="1"/>
            <a:r>
              <a:rPr lang="he-IL" dirty="0"/>
              <a:t>מבחינת פוזיציות, לונגים סטטיים כבר הרבה זמן, אולי צבירה מינורית. שורטים בפריקה איטית. פתחנו השבוע גם וגם, כמעט שווה בשווה.</a:t>
            </a:r>
          </a:p>
          <a:p>
            <a:pPr algn="r" rtl="1"/>
            <a:r>
              <a:rPr lang="he-IL" dirty="0"/>
              <a:t>מצפה לירידה, כמו שזה נראה, עד לתמיכה.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CCC51FB-CFDC-FBCE-7CBE-C08CAE9E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" y="4104640"/>
            <a:ext cx="6084652" cy="2498398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56AB779-E57E-097C-AA64-8F3ED5E0484A}"/>
              </a:ext>
            </a:extLst>
          </p:cNvPr>
          <p:cNvSpPr txBox="1">
            <a:spLocks/>
          </p:cNvSpPr>
          <p:nvPr/>
        </p:nvSpPr>
        <p:spPr>
          <a:xfrm>
            <a:off x="6095999" y="5325627"/>
            <a:ext cx="5401733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נראית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76BF4-E64C-177E-1A29-D7E01A298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2" y="121361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5402-8A5C-BC19-75DC-6D91D083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914-1D59-E190-15A7-D6CF6D3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יורו (</a:t>
            </a:r>
            <a:r>
              <a:rPr lang="en-US" dirty="0"/>
              <a:t>EUR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0DFDE-5AC9-8CDD-68EA-B1EE04878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מתחילה לעלות לאט. </a:t>
            </a:r>
            <a:endParaRPr lang="en-US" dirty="0"/>
          </a:p>
          <a:p>
            <a:pPr algn="r" rtl="1"/>
            <a:r>
              <a:rPr lang="he-IL" dirty="0"/>
              <a:t>שברנו את שיא הנטו שורט של ארבע השנים האחרונות לא מזמן, משם התחילה עליה. </a:t>
            </a:r>
          </a:p>
          <a:p>
            <a:pPr algn="r" rtl="1"/>
            <a:r>
              <a:rPr lang="he-IL" dirty="0"/>
              <a:t>מבחינת פוזיציות, סטטיים בשורטים וצוברים לאט לונגים. </a:t>
            </a:r>
          </a:p>
          <a:p>
            <a:pPr algn="r" rtl="1"/>
            <a:r>
              <a:rPr lang="he-IL" dirty="0"/>
              <a:t>כמות החוזים הפתוחים בשיא, ולא נראה שיש עוד הרבה מקום ללונגים, לכן מצפה שיסגרו לונגים ונראה ירידות.</a:t>
            </a:r>
          </a:p>
          <a:p>
            <a:pPr algn="r" rtl="1"/>
            <a:r>
              <a:rPr lang="he-IL" dirty="0"/>
              <a:t>נמצאים בתמיכה שעלולה לעשות בעיות. ובכל זאת מצפה שנרד לתמיכה הבאה.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D5E507A1-A572-EBF0-0CF3-72E9A0CB8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" y="4104640"/>
            <a:ext cx="6084649" cy="249839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B7C46C5-3796-334F-8AC8-46D905B70F5A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B312-CF9D-A79F-73FD-F0C41119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3" y="11932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FDE9-242B-F847-D326-384E7B9C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9BC-65A3-3437-FF52-B8747FAA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דולר (</a:t>
            </a:r>
            <a:r>
              <a:rPr lang="en-US" dirty="0"/>
              <a:t>USD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37C277-73AE-0A7E-684D-CD9479FC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נראה שאנחנו תקועים </a:t>
            </a:r>
            <a:r>
              <a:rPr lang="he-IL" dirty="0" err="1"/>
              <a:t>באיזור</a:t>
            </a:r>
            <a:r>
              <a:rPr lang="he-IL" dirty="0"/>
              <a:t> מגודר, בפוזיציות נטו, נמצאים באמצע </a:t>
            </a:r>
            <a:r>
              <a:rPr lang="he-IL" dirty="0" err="1"/>
              <a:t>האיזור</a:t>
            </a:r>
            <a:r>
              <a:rPr lang="he-IL" dirty="0"/>
              <a:t> והתחלנו את ההיפוך. בשנתיים האחרונות היפוך כזה מביא אחריו עליה.</a:t>
            </a:r>
          </a:p>
          <a:p>
            <a:pPr algn="r" rtl="1"/>
            <a:r>
              <a:rPr lang="he-IL" dirty="0"/>
              <a:t>מצפה להישאר תקועים פה, במיוחד כשסגרו </a:t>
            </a:r>
            <a:r>
              <a:rPr lang="he-IL" dirty="0" err="1"/>
              <a:t>כלכך</a:t>
            </a:r>
            <a:r>
              <a:rPr lang="he-IL" dirty="0"/>
              <a:t> הרבה חוזים השבוע.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0E21D56-8BCB-13D8-AD84-21D0C5C7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0" y="4077548"/>
            <a:ext cx="6150632" cy="252549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A8B7542-37A3-6CE8-F288-B1737C33BD2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כלום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BCA0D-5EC1-5A0D-D2FB-F95ED0BD3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FCE7F-7A4C-7B36-BDCE-9E976990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DB0D-9557-7A54-64AB-9EA7A5C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err="1"/>
              <a:t>סנופי</a:t>
            </a:r>
            <a:r>
              <a:rPr lang="he-IL" dirty="0"/>
              <a:t> (</a:t>
            </a:r>
            <a:r>
              <a:rPr lang="en-US" dirty="0"/>
              <a:t>S&amp;P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E654D1-A205-3D1A-FD0B-E28E8A51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4898"/>
            <a:ext cx="5181600" cy="556310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מצד אחד, המוסדיים פותחים שורטים פה. מצד שני, הם </a:t>
            </a:r>
            <a:r>
              <a:rPr lang="he-IL" dirty="0" err="1"/>
              <a:t>באיזורי</a:t>
            </a:r>
            <a:r>
              <a:rPr lang="he-IL" dirty="0"/>
              <a:t> השיא שורט של השנה האחרונה.</a:t>
            </a:r>
          </a:p>
          <a:p>
            <a:pPr algn="r" rtl="1"/>
            <a:r>
              <a:rPr lang="he-IL" dirty="0" err="1"/>
              <a:t>הריטייל</a:t>
            </a:r>
            <a:r>
              <a:rPr lang="he-IL" dirty="0"/>
              <a:t> עדיין לונג, עדיין יש למי למכור.</a:t>
            </a:r>
          </a:p>
          <a:p>
            <a:pPr algn="r" rtl="1"/>
            <a:r>
              <a:rPr lang="he-IL" dirty="0"/>
              <a:t>אחרי שהגענו להתנגדות הכי גבוהה, לא מצליחים לשבור אותה חזק. הגבנו לה, כמה פעמים, בפעם השנייה עם דחייה חזקה. מצפה לירידה.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036E64AC-7522-4111-9FBF-FB50CFB9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84320"/>
            <a:ext cx="6100786" cy="2503084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2EC0284-028F-819A-D9A3-674E24D0686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1BB27-E534-4FB9-EDDD-AEB518ABF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ird with wings spread out&#10;&#10;Description automatically generated">
            <a:extLst>
              <a:ext uri="{FF2B5EF4-FFF2-40B4-BE49-F238E27FC236}">
                <a16:creationId xmlns:a16="http://schemas.microsoft.com/office/drawing/2014/main" id="{E7757135-7CF9-E250-D9BD-0402AC62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333500"/>
            <a:ext cx="5391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CF8E-E673-4F7D-EA44-39A60272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סיכום וציפיות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8EDC2C-A88F-4D37-DFD4-C1E77B3F4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8826" y="1825625"/>
            <a:ext cx="36609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/>
              <a:t>Sentiment:</a:t>
            </a:r>
            <a:endParaRPr lang="he-IL" b="1" dirty="0"/>
          </a:p>
          <a:p>
            <a:r>
              <a:rPr lang="en-US" dirty="0">
                <a:solidFill>
                  <a:srgbClr val="FF0000"/>
                </a:solidFill>
              </a:rPr>
              <a:t>Short AUDUSD, EURUSD,</a:t>
            </a:r>
            <a:br>
              <a:rPr lang="he-IL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 GBPUSD</a:t>
            </a:r>
            <a:endParaRPr lang="he-IL" u="sng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Long USDCAD, USDJPY,</a:t>
            </a:r>
            <a:br>
              <a:rPr lang="he-IL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	USDCHF</a:t>
            </a:r>
          </a:p>
          <a:p>
            <a:pPr marL="0" indent="0">
              <a:buNone/>
            </a:pP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5255CDE-DBBA-E7C8-4F64-CE8FB2673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algn="r" rtl="1"/>
            <a:r>
              <a:rPr lang="he-IL" dirty="0"/>
              <a:t>פאונד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אוסטרלי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קנדי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ין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פרנק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he-IL" dirty="0">
              <a:solidFill>
                <a:srgbClr val="FFFF00"/>
              </a:solidFill>
            </a:endParaRPr>
          </a:p>
          <a:p>
            <a:pPr algn="r" rtl="1"/>
            <a:r>
              <a:rPr lang="he-IL" dirty="0"/>
              <a:t>יורו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דולר – </a:t>
            </a:r>
            <a:r>
              <a:rPr lang="he-IL" dirty="0">
                <a:solidFill>
                  <a:srgbClr val="FFFF00"/>
                </a:solidFill>
              </a:rPr>
              <a:t>כלום</a:t>
            </a:r>
            <a:r>
              <a:rPr lang="he-IL" dirty="0"/>
              <a:t>.</a:t>
            </a:r>
            <a:r>
              <a:rPr lang="en-US" dirty="0"/>
              <a:t> </a:t>
            </a:r>
          </a:p>
          <a:p>
            <a:pPr algn="r" rtl="1"/>
            <a:r>
              <a:rPr lang="he-IL" dirty="0" err="1"/>
              <a:t>סנופי</a:t>
            </a:r>
            <a:r>
              <a:rPr lang="he-IL" dirty="0"/>
              <a:t>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</a:t>
            </a:r>
          </a:p>
        </p:txBody>
      </p:sp>
      <p:pic>
        <p:nvPicPr>
          <p:cNvPr id="13" name="Content Placeholder 9" descr="A person in a suit and top hat sitting at a table with a scroll&#10;&#10;Description automatically generated">
            <a:extLst>
              <a:ext uri="{FF2B5EF4-FFF2-40B4-BE49-F238E27FC236}">
                <a16:creationId xmlns:a16="http://schemas.microsoft.com/office/drawing/2014/main" id="{CF1844F1-B87D-5202-BFA4-BFCB6495DE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4284"/>
            <a:ext cx="2358826" cy="1833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D1730A-7451-847C-CF32-80A4F726B86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4486275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B2A1-D266-0599-5B0F-54227BD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0A3E-7018-118C-90EE-09AF9468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" y="1690688"/>
            <a:ext cx="11353800" cy="5116680"/>
          </a:xfrm>
        </p:spPr>
      </p:pic>
      <p:pic>
        <p:nvPicPr>
          <p:cNvPr id="14" name="Picture 1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308C7C07-3536-BE9D-D879-B78A776FB5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0" y="682111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04AB-3418-04D9-8F57-5B462D2B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E995-137C-88EF-F71B-FF3057A3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עלייה במספר החוזים בפאונד, באוסטרלי, </a:t>
            </a:r>
            <a:r>
              <a:rPr lang="he-IL" dirty="0" err="1"/>
              <a:t>בפראנק</a:t>
            </a:r>
            <a:r>
              <a:rPr lang="he-IL" dirty="0"/>
              <a:t>, בקנדי וביורו.</a:t>
            </a:r>
            <a:br>
              <a:rPr lang="en-US" dirty="0"/>
            </a:br>
            <a:r>
              <a:rPr lang="he-IL" dirty="0"/>
              <a:t>ירידה במספר החוזים בדולר ובין.</a:t>
            </a:r>
            <a:br>
              <a:rPr lang="en-US" dirty="0"/>
            </a:br>
            <a:r>
              <a:rPr lang="he-IL" dirty="0" err="1"/>
              <a:t>הסנופי</a:t>
            </a:r>
            <a:r>
              <a:rPr lang="he-IL" dirty="0"/>
              <a:t> עם שינויים קטנים.</a:t>
            </a:r>
          </a:p>
          <a:p>
            <a:pPr algn="r" rtl="1"/>
            <a:r>
              <a:rPr lang="he-IL" dirty="0"/>
              <a:t>התנועות העיקריות השבוע הן:</a:t>
            </a:r>
            <a:br>
              <a:rPr lang="en-US" dirty="0"/>
            </a:br>
            <a:r>
              <a:rPr lang="he-IL" dirty="0"/>
              <a:t>התחזקות הכיוון </a:t>
            </a:r>
            <a:r>
              <a:rPr lang="he-IL" dirty="0" err="1"/>
              <a:t>בסנופי</a:t>
            </a:r>
            <a:r>
              <a:rPr lang="he-IL" dirty="0"/>
              <a:t>, בקנדי, וביורו (מעט באוסטרלי).</a:t>
            </a:r>
            <a:br>
              <a:rPr lang="en-US" dirty="0"/>
            </a:br>
            <a:r>
              <a:rPr lang="he-IL" dirty="0"/>
              <a:t>היפוך הכיוון בין.</a:t>
            </a:r>
            <a:br>
              <a:rPr lang="en-US" dirty="0"/>
            </a:br>
            <a:r>
              <a:rPr lang="he-IL" dirty="0"/>
              <a:t>שאר התנועות הן בעוצמה לא משמעותית.</a:t>
            </a:r>
          </a:p>
          <a:p>
            <a:pPr algn="r" rtl="1"/>
            <a:r>
              <a:rPr lang="he-IL" dirty="0"/>
              <a:t>היורו, הפאונד והין בלונג. </a:t>
            </a:r>
            <a:br>
              <a:rPr lang="en-US" dirty="0"/>
            </a:br>
            <a:r>
              <a:rPr lang="he-IL" dirty="0"/>
              <a:t>הקנדי, </a:t>
            </a:r>
            <a:r>
              <a:rPr lang="he-IL" dirty="0" err="1"/>
              <a:t>הפראנק</a:t>
            </a:r>
            <a:r>
              <a:rPr lang="he-IL" dirty="0"/>
              <a:t> והאוסטרלי עדיין חזקים בשורט.</a:t>
            </a:r>
            <a:br>
              <a:rPr lang="en-US" dirty="0"/>
            </a:br>
            <a:r>
              <a:rPr lang="he-IL" dirty="0" err="1"/>
              <a:t>הסנופי</a:t>
            </a:r>
            <a:r>
              <a:rPr lang="he-IL" dirty="0"/>
              <a:t> נוטה לשורט, והדולר </a:t>
            </a:r>
            <a:r>
              <a:rPr lang="he-IL" dirty="0" err="1"/>
              <a:t>נייטרלי</a:t>
            </a:r>
            <a:r>
              <a:rPr lang="he-IL" dirty="0"/>
              <a:t>.</a:t>
            </a:r>
          </a:p>
        </p:txBody>
      </p:sp>
      <p:pic>
        <p:nvPicPr>
          <p:cNvPr id="4" name="Picture 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1ACF0B46-B8EF-5A15-24C3-C2ECE32CC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024283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312A-1EC3-FB99-87B8-12E4BC56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BY CHAPTER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63C420-F0CC-E3CC-59F5-234DB8BEB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913283"/>
              </p:ext>
            </p:extLst>
          </p:nvPr>
        </p:nvGraphicFramePr>
        <p:xfrm>
          <a:off x="838200" y="1778000"/>
          <a:ext cx="10515600" cy="457876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149542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64760793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366549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74773444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5892434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78128704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8746771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27290549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526135866"/>
                    </a:ext>
                  </a:extLst>
                </a:gridCol>
              </a:tblGrid>
              <a:tr h="365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he-IL" dirty="0"/>
                        <a:t>&amp;</a:t>
                      </a:r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679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en-US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886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en-US" dirty="0"/>
                        <a:t>DIFF</a:t>
                      </a:r>
                      <a:r>
                        <a:rPr lang="he-IL" dirty="0"/>
                        <a:t> </a:t>
                      </a:r>
                      <a:r>
                        <a:rPr lang="en-US" dirty="0"/>
                        <a:t>CHNG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33295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he-IL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72785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  <a:br>
                        <a:rPr lang="he-IL" dirty="0"/>
                      </a:br>
                      <a:r>
                        <a:rPr lang="en-US" dirty="0"/>
                        <a:t>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63432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POSITIONS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60578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1880"/>
                  </a:ext>
                </a:extLst>
              </a:tr>
              <a:tr h="912524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i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u="non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non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non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/>
                        <a:t>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531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95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5107"/>
          </a:xfrm>
        </p:spPr>
        <p:txBody>
          <a:bodyPr/>
          <a:lstStyle/>
          <a:p>
            <a:pPr algn="r" rtl="1"/>
            <a:r>
              <a:rPr lang="he-IL" dirty="0"/>
              <a:t>פאונד (</a:t>
            </a:r>
            <a:r>
              <a:rPr lang="en-US" dirty="0"/>
              <a:t>GBP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FC58CD-D2B9-7E53-0102-DFD52686D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/>
        </p:blipFill>
        <p:spPr>
          <a:xfrm>
            <a:off x="0" y="1195109"/>
            <a:ext cx="6096000" cy="26518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3F83-9603-5970-8915-E99A6371F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5110"/>
            <a:ext cx="5181600" cy="5662890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אחרי תחתית טווח השנתיים האחרונות,</a:t>
            </a:r>
            <a:br>
              <a:rPr lang="he-IL" dirty="0"/>
            </a:br>
            <a:r>
              <a:rPr lang="he-IL" dirty="0"/>
              <a:t>תגובה </a:t>
            </a:r>
            <a:r>
              <a:rPr lang="he-IL" dirty="0" err="1"/>
              <a:t>לאיזור</a:t>
            </a:r>
            <a:r>
              <a:rPr lang="he-IL" dirty="0"/>
              <a:t> נטו שהיו ממנו הרבה עליות וניסיון לבנות מגמה למעלה.</a:t>
            </a:r>
          </a:p>
          <a:p>
            <a:pPr algn="r" rtl="1"/>
            <a:r>
              <a:rPr lang="he-IL" dirty="0"/>
              <a:t>מבחינת פוזיציות, אנחנו במחזוריות של לונגים בזמן שהשורטים מדשדשים. השבוע פתחנו לונגים טריים.</a:t>
            </a:r>
          </a:p>
          <a:p>
            <a:pPr algn="r" rtl="1"/>
            <a:r>
              <a:rPr lang="he-IL" dirty="0" err="1"/>
              <a:t>היתה</a:t>
            </a:r>
            <a:r>
              <a:rPr lang="he-IL" dirty="0"/>
              <a:t> עליה עם חולשה בשבוע האחרון, מצפה שנמשיך לעלות לשיא החדש אחרי תיקון.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E9992F-B686-2AB7-5C35-757314B8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78" y="4158827"/>
            <a:ext cx="6086995" cy="249936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48B2C-FC6C-80D3-2742-C19BD0D7E9BE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למעלה, חודשית נבנית מגמה</a:t>
            </a:r>
          </a:p>
          <a:p>
            <a:pPr marL="0" indent="0" algn="r" rtl="1">
              <a:buNone/>
            </a:pPr>
            <a:r>
              <a:rPr lang="he-IL" dirty="0"/>
              <a:t>צפי שבועי – תיקון ואז למעלה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4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1794"/>
          </a:xfrm>
        </p:spPr>
        <p:txBody>
          <a:bodyPr/>
          <a:lstStyle/>
          <a:p>
            <a:pPr algn="r" rtl="1"/>
            <a:r>
              <a:rPr lang="he-IL" dirty="0"/>
              <a:t>אוסטרלי (</a:t>
            </a:r>
            <a:r>
              <a:rPr lang="en-US" dirty="0"/>
              <a:t>AUD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6AF53A01-1CCF-D3CD-F0DD-86C881D75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/>
        </p:blipFill>
        <p:spPr>
          <a:xfrm>
            <a:off x="0" y="1195109"/>
            <a:ext cx="6096000" cy="2651857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AC4B89-3796-0D58-E0D5-805F48E4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1796"/>
            <a:ext cx="5181600" cy="566620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לא מצליחים לבנות מגמה, ואנחנו </a:t>
            </a:r>
            <a:r>
              <a:rPr lang="he-IL" dirty="0" err="1"/>
              <a:t>באיזור</a:t>
            </a:r>
            <a:r>
              <a:rPr lang="he-IL" dirty="0"/>
              <a:t> התחתון של הטווח השנתי. נראה שנתקענו במחזוריות על טווח קטן בנטו.</a:t>
            </a:r>
            <a:endParaRPr lang="en-US" dirty="0"/>
          </a:p>
          <a:p>
            <a:pPr algn="r" rtl="1"/>
            <a:r>
              <a:rPr lang="he-IL" dirty="0"/>
              <a:t>מבחינת פוזיציות, חזרנו לצבור שורטים. כרגע </a:t>
            </a:r>
            <a:r>
              <a:rPr lang="he-IL" dirty="0" err="1"/>
              <a:t>הכל</a:t>
            </a:r>
            <a:r>
              <a:rPr lang="he-IL" dirty="0"/>
              <a:t> נראה קצת סטטי.</a:t>
            </a:r>
          </a:p>
          <a:p>
            <a:pPr algn="r" rtl="1"/>
            <a:r>
              <a:rPr lang="he-IL" dirty="0"/>
              <a:t>כבר שבועיים נוגעים בהתנגדות, פותחים שם עוד שורטים וחוזרים שוב. מצפה לירידה מפה.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7378D76-3B5D-BCC2-057E-A6DFA299F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" y="4104640"/>
            <a:ext cx="6086992" cy="2499359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52D890B-21B7-3D70-E503-6AC429490B11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7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0AED-E96B-A01C-F66A-D7848131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2C96-C1B5-D311-8A9D-6B96881C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3503"/>
          </a:xfrm>
        </p:spPr>
        <p:txBody>
          <a:bodyPr/>
          <a:lstStyle/>
          <a:p>
            <a:pPr algn="r" rtl="1"/>
            <a:r>
              <a:rPr lang="he-IL" dirty="0"/>
              <a:t>קנדי (</a:t>
            </a:r>
            <a:r>
              <a:rPr lang="en-US" dirty="0"/>
              <a:t>CAD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2D55403-B195-A537-9054-8BDE6A720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3504"/>
            <a:ext cx="5181600" cy="544449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הנטו</a:t>
            </a:r>
            <a:r>
              <a:rPr lang="en-US" dirty="0"/>
              <a:t> </a:t>
            </a:r>
            <a:r>
              <a:rPr lang="he-IL" dirty="0"/>
              <a:t>נבנה למעלה, והגענו </a:t>
            </a:r>
            <a:r>
              <a:rPr lang="he-IL" dirty="0" err="1"/>
              <a:t>לאיזור</a:t>
            </a:r>
            <a:r>
              <a:rPr lang="he-IL" dirty="0"/>
              <a:t> העליון של הטווח השנתי, שם נתקלנו בהתנגדות.</a:t>
            </a:r>
          </a:p>
          <a:p>
            <a:pPr algn="r" rtl="1"/>
            <a:r>
              <a:rPr lang="he-IL" dirty="0"/>
              <a:t>אחרי תנועה מאסיבית הרחק משיא כל הזמנים מאסיבי של נטו שורט וסך השורטים. חזרנו לפתוח שוב פוזיציות חדשות בכלל ושורטים בפרט.</a:t>
            </a:r>
          </a:p>
          <a:p>
            <a:pPr algn="r" rtl="1"/>
            <a:r>
              <a:rPr lang="he-IL" dirty="0"/>
              <a:t>מבחינת פוזיציות, נראה שהלונגים סטטיים כבר הרבה זמן. השורטים אחרי פריקה אגרסיבית משיא כל הזמנים, ועכשיו חוזרים לסבב טעינה נוסף.</a:t>
            </a:r>
          </a:p>
          <a:p>
            <a:pPr algn="r" rtl="1"/>
            <a:r>
              <a:rPr lang="he-IL" dirty="0"/>
              <a:t>נבנה לחץ שורט, מצפה לפחות בטווח הקצר לירידה. אולי אחריה נעמיק יותר להתנגדות לפני ירידה גדולה.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92FAE57-4333-853A-6B2B-7A46455F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" y="4131734"/>
            <a:ext cx="6089372" cy="2500336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96871FE-83EC-B9B6-3F4F-5A9F1D47469C}"/>
              </a:ext>
            </a:extLst>
          </p:cNvPr>
          <p:cNvSpPr txBox="1">
            <a:spLocks/>
          </p:cNvSpPr>
          <p:nvPr/>
        </p:nvSpPr>
        <p:spPr>
          <a:xfrm>
            <a:off x="6096000" y="5444495"/>
            <a:ext cx="5257800" cy="141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B037-4C9F-9F4C-80F1-810EFB00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06845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7CC9-B934-FC1D-EC91-2CDF46F4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10E-06BB-BDFF-07DD-95BF8545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ין (</a:t>
            </a:r>
            <a:r>
              <a:rPr lang="en-US" dirty="0"/>
              <a:t>JPY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C773685-FD74-641B-439C-6B0929036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4668"/>
            <a:ext cx="5181600" cy="5503332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טסה למעלה, השגנו שיא נטו חדש. יוצרים שיא לונגים של כל הזמנים מחדש, כבר כמה שבועות. נרגענו.</a:t>
            </a:r>
          </a:p>
          <a:p>
            <a:pPr algn="r" rtl="1"/>
            <a:r>
              <a:rPr lang="he-IL" dirty="0"/>
              <a:t>מבחינת פוזיציות, התחלנו לפרוק לונגים אחרי הצבירה המאסיבית, ושורטים במצב אפסי (נפתחו קצת השבוע).</a:t>
            </a:r>
          </a:p>
          <a:p>
            <a:pPr algn="r" rtl="1"/>
            <a:r>
              <a:rPr lang="he-IL" dirty="0"/>
              <a:t>לחץ חזק למטה, במיוחד כשהמוסדיים </a:t>
            </a:r>
            <a:r>
              <a:rPr lang="he-IL" dirty="0" err="1"/>
              <a:t>כלכך</a:t>
            </a:r>
            <a:r>
              <a:rPr lang="he-IL" dirty="0"/>
              <a:t> חזקים בלונג. גם הם מרגישים ככה – פתחו שורטים.</a:t>
            </a:r>
          </a:p>
          <a:p>
            <a:pPr algn="r" rtl="1"/>
            <a:r>
              <a:rPr lang="he-IL" dirty="0"/>
              <a:t>מצפה לשבירת ההתנגדות והמשך אל ההתנגדות הבאה. בוודאי בעיני שנשבור את הנמוך של יום חמישי לפני שבוע וחצי.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7E87BCF9-B7AB-DD1B-4D6D-DD3C75A0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" y="4131734"/>
            <a:ext cx="6094807" cy="2502568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A4B599E-4F2E-B1E5-83E1-D766B0730B4C}"/>
              </a:ext>
            </a:extLst>
          </p:cNvPr>
          <p:cNvSpPr txBox="1">
            <a:spLocks/>
          </p:cNvSpPr>
          <p:nvPr/>
        </p:nvSpPr>
        <p:spPr>
          <a:xfrm>
            <a:off x="6096000" y="5532437"/>
            <a:ext cx="52578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?</a:t>
            </a:r>
          </a:p>
          <a:p>
            <a:pPr marL="0" indent="0" algn="r" rtl="1">
              <a:buNone/>
            </a:pPr>
            <a:r>
              <a:rPr lang="he-IL" dirty="0"/>
              <a:t>צפי שבועי – למטה.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94942-A294-201A-DD6B-42B1A3E4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145480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626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0</TotalTime>
  <Words>831</Words>
  <Application>Microsoft Office PowerPoint</Application>
  <PresentationFormat>Widescreen</PresentationFormat>
  <Paragraphs>159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Cascadia Mono Light</vt:lpstr>
      <vt:lpstr>Source Sans Pro</vt:lpstr>
      <vt:lpstr>FunkyShapesDarkVTI</vt:lpstr>
      <vt:lpstr>סקירה שבועית שוק מט"ח</vt:lpstr>
      <vt:lpstr>סיכום וציפיות</vt:lpstr>
      <vt:lpstr>סקירה כללית</vt:lpstr>
      <vt:lpstr>סקירה כללית</vt:lpstr>
      <vt:lpstr>SENTIMENT BY CHAPTER</vt:lpstr>
      <vt:lpstr>פאונד (GBP) </vt:lpstr>
      <vt:lpstr>אוסטרלי (AUD) </vt:lpstr>
      <vt:lpstr>קנדי (CAD)</vt:lpstr>
      <vt:lpstr>ין (JPY)</vt:lpstr>
      <vt:lpstr>פרנק (CHF)</vt:lpstr>
      <vt:lpstr>יורו (EUR)</vt:lpstr>
      <vt:lpstr>דולר (USD)</vt:lpstr>
      <vt:lpstr>סנופי (S&amp;P)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 Sommer</dc:creator>
  <cp:lastModifiedBy>Tal Sommer</cp:lastModifiedBy>
  <cp:revision>212</cp:revision>
  <dcterms:created xsi:type="dcterms:W3CDTF">2024-07-28T16:59:16Z</dcterms:created>
  <dcterms:modified xsi:type="dcterms:W3CDTF">2025-06-08T20:24:11Z</dcterms:modified>
</cp:coreProperties>
</file>